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64" r:id="rId3"/>
    <p:sldId id="265" r:id="rId4"/>
    <p:sldId id="257" r:id="rId5"/>
    <p:sldId id="258" r:id="rId6"/>
    <p:sldId id="259" r:id="rId7"/>
    <p:sldId id="260" r:id="rId8"/>
    <p:sldId id="261" r:id="rId9"/>
    <p:sldId id="262" r:id="rId10"/>
    <p:sldId id="266" r:id="rId11"/>
    <p:sldId id="267" r:id="rId12"/>
    <p:sldId id="268" r:id="rId13"/>
    <p:sldId id="269" r:id="rId14"/>
    <p:sldId id="270" r:id="rId15"/>
    <p:sldId id="263" r:id="rId16"/>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A009B5F1-512B-4D75-B88A-4819770BB74C}" type="datetimeFigureOut">
              <a:rPr lang="en-US" smtClean="0"/>
              <a:t>4/22/2015</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AC1EF0D9-0C5E-4751-B192-D01F5AB64CF5}"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7A6CEC7-D3B7-4CDA-A682-327AD58CA468}" type="datetimeFigureOut">
              <a:rPr lang="en-US" smtClean="0"/>
              <a:pPr/>
              <a:t>4/22/2015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AE2FF96-C0A4-490E-B7EF-40A2B5B460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A6CEC7-D3B7-4CDA-A682-327AD58CA468}" type="datetimeFigureOut">
              <a:rPr lang="en-US" smtClean="0"/>
              <a:pPr/>
              <a:t>4/22/2015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E2FF96-C0A4-490E-B7EF-40A2B5B460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A6CEC7-D3B7-4CDA-A682-327AD58CA468}" type="datetimeFigureOut">
              <a:rPr lang="en-US" smtClean="0"/>
              <a:pPr/>
              <a:t>4/22/2015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E2FF96-C0A4-490E-B7EF-40A2B5B460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A6CEC7-D3B7-4CDA-A682-327AD58CA468}" type="datetimeFigureOut">
              <a:rPr lang="en-US" smtClean="0"/>
              <a:pPr/>
              <a:t>4/22/2015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E2FF96-C0A4-490E-B7EF-40A2B5B4605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7A6CEC7-D3B7-4CDA-A682-327AD58CA468}" type="datetimeFigureOut">
              <a:rPr lang="en-US" smtClean="0"/>
              <a:pPr/>
              <a:t>4/22/2015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E2FF96-C0A4-490E-B7EF-40A2B5B4605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A6CEC7-D3B7-4CDA-A682-327AD58CA468}" type="datetimeFigureOut">
              <a:rPr lang="en-US" smtClean="0"/>
              <a:pPr/>
              <a:t>4/22/2015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E2FF96-C0A4-490E-B7EF-40A2B5B4605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7A6CEC7-D3B7-4CDA-A682-327AD58CA468}" type="datetimeFigureOut">
              <a:rPr lang="en-US" smtClean="0"/>
              <a:pPr/>
              <a:t>4/22/2015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AE2FF96-C0A4-490E-B7EF-40A2B5B460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7A6CEC7-D3B7-4CDA-A682-327AD58CA468}" type="datetimeFigureOut">
              <a:rPr lang="en-US" smtClean="0"/>
              <a:pPr/>
              <a:t>4/22/2015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AE2FF96-C0A4-490E-B7EF-40A2B5B4605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7A6CEC7-D3B7-4CDA-A682-327AD58CA468}" type="datetimeFigureOut">
              <a:rPr lang="en-US" smtClean="0"/>
              <a:pPr/>
              <a:t>4/22/2015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AE2FF96-C0A4-490E-B7EF-40A2B5B460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7A6CEC7-D3B7-4CDA-A682-327AD58CA468}" type="datetimeFigureOut">
              <a:rPr lang="en-US" smtClean="0"/>
              <a:pPr/>
              <a:t>4/22/2015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E2FF96-C0A4-490E-B7EF-40A2B5B460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A6CEC7-D3B7-4CDA-A682-327AD58CA468}" type="datetimeFigureOut">
              <a:rPr lang="en-US" smtClean="0"/>
              <a:pPr/>
              <a:t>4/22/2015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AE2FF96-C0A4-490E-B7EF-40A2B5B4605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7A6CEC7-D3B7-4CDA-A682-327AD58CA468}" type="datetimeFigureOut">
              <a:rPr lang="en-US" smtClean="0"/>
              <a:pPr/>
              <a:t>4/22/2015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AE2FF96-C0A4-490E-B7EF-40A2B5B460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Psychiatric Social Work</a:t>
            </a: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extLst>
      <p:ext uri="{BB962C8B-B14F-4D97-AF65-F5344CB8AC3E}">
        <p14:creationId xmlns="" xmlns:p14="http://schemas.microsoft.com/office/powerpoint/2010/main" val="3712750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General knowledge of normal and abnormal human development and behavior.</a:t>
            </a:r>
          </a:p>
          <a:p>
            <a:pPr algn="just"/>
            <a:r>
              <a:rPr lang="en-US" dirty="0" smtClean="0"/>
              <a:t>General knowledge of recognized treatment interventions such as behavior modification; family, group, and individual psychotherapies; psychosexual education; substance abuse  interventions.</a:t>
            </a:r>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KNOWLEDGE, SKILLS, AND ABILITIES (KSA)</a:t>
            </a:r>
            <a:br>
              <a:rPr lang="en-US" b="1"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Skill in developing and maintaining a therapeutic relationship with mentally ill patients.</a:t>
            </a:r>
          </a:p>
          <a:p>
            <a:pPr algn="just"/>
            <a:r>
              <a:rPr lang="en-US" dirty="0" smtClean="0"/>
              <a:t>Skill in communicating with patients and families who may be experiencing distress.</a:t>
            </a:r>
          </a:p>
          <a:p>
            <a:pPr algn="just"/>
            <a:r>
              <a:rPr lang="en-US" dirty="0" smtClean="0"/>
              <a:t>Skill in conducting and teaching individual, family, and group therapies.</a:t>
            </a:r>
          </a:p>
          <a:p>
            <a:pPr algn="just"/>
            <a:r>
              <a:rPr lang="en-US" dirty="0" smtClean="0"/>
              <a:t>Skill in patient and family education regarding various aspects of mental illness.</a:t>
            </a:r>
          </a:p>
          <a:p>
            <a:pPr algn="just">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smtClean="0"/>
              <a:t>Skill in interviewing to gather data needed to diagnose the needs of individuals and their families.</a:t>
            </a:r>
          </a:p>
          <a:p>
            <a:pPr algn="just"/>
            <a:r>
              <a:rPr lang="en-US" dirty="0" smtClean="0"/>
              <a:t>Skill in preparing clear, concise written case narratives and reports.</a:t>
            </a:r>
          </a:p>
          <a:p>
            <a:pPr algn="just"/>
            <a:r>
              <a:rPr lang="en-US" dirty="0" smtClean="0"/>
              <a:t>Skill in functioning as patient advocate to ensure that appropriate social services are being delivered which could include working with State and Federal agencies and community organizations for the coordination of services.</a:t>
            </a:r>
          </a:p>
          <a:p>
            <a:endParaRPr lang="en-US" dirty="0" smtClean="0"/>
          </a:p>
          <a:p>
            <a:pPr>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Ability to work with resistive, acutely, and chronically mentally ill; character disordered; and substance abusing patients.</a:t>
            </a:r>
          </a:p>
          <a:p>
            <a:pPr algn="just"/>
            <a:r>
              <a:rPr lang="en-US" dirty="0" smtClean="0"/>
              <a:t>Ability to understand and reduce the effects of institutionalization on patients.</a:t>
            </a:r>
          </a:p>
          <a:p>
            <a:pPr algn="just"/>
            <a:r>
              <a:rPr lang="en-US" dirty="0" smtClean="0"/>
              <a:t>Ability to maintain effective working relationships with both professional and paraprofessional institution staff and public and private sector professional staff. </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Ability to understand organizational systems and how to work within them for the benefit of the patient.</a:t>
            </a:r>
          </a:p>
          <a:p>
            <a:pPr algn="just"/>
            <a:r>
              <a:rPr lang="en-US" dirty="0" smtClean="0"/>
              <a:t>Ability to assess (evaluate) the level of dangerousness of patients.</a:t>
            </a:r>
          </a:p>
          <a:p>
            <a:pPr algn="just"/>
            <a:r>
              <a:rPr lang="en-US" dirty="0" smtClean="0"/>
              <a:t>Ability to build and maintain effective working relationships with representatives of a wide variety of community agencies.</a:t>
            </a:r>
          </a:p>
          <a:p>
            <a:pPr algn="just"/>
            <a:r>
              <a:rPr lang="en-US" dirty="0" smtClean="0"/>
              <a:t>Ability to work as a member of a treatment team.</a:t>
            </a:r>
          </a:p>
          <a:p>
            <a:pPr algn="just">
              <a:buNone/>
            </a:pP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Scope is wider and </a:t>
            </a:r>
            <a:r>
              <a:rPr lang="en-US" dirty="0" smtClean="0"/>
              <a:t>broader </a:t>
            </a:r>
            <a:r>
              <a:rPr lang="en-US" dirty="0" err="1"/>
              <a:t>PSW’ers</a:t>
            </a:r>
            <a:r>
              <a:rPr lang="en-US" dirty="0"/>
              <a:t> can work as</a:t>
            </a:r>
          </a:p>
          <a:p>
            <a:pPr>
              <a:buFont typeface="Wingdings" pitchFamily="2" charset="2"/>
              <a:buChar char="Ø"/>
            </a:pPr>
            <a:r>
              <a:rPr lang="en-US" dirty="0"/>
              <a:t>Case Managers</a:t>
            </a:r>
          </a:p>
          <a:p>
            <a:pPr>
              <a:buFont typeface="Wingdings" pitchFamily="2" charset="2"/>
              <a:buChar char="Ø"/>
            </a:pPr>
            <a:r>
              <a:rPr lang="en-US" dirty="0"/>
              <a:t>Researchers</a:t>
            </a:r>
          </a:p>
          <a:p>
            <a:pPr>
              <a:buFont typeface="Wingdings" pitchFamily="2" charset="2"/>
              <a:buChar char="Ø"/>
            </a:pPr>
            <a:r>
              <a:rPr lang="en-US" dirty="0"/>
              <a:t>Rehabilitators</a:t>
            </a:r>
          </a:p>
          <a:p>
            <a:pPr>
              <a:buFont typeface="Wingdings" pitchFamily="2" charset="2"/>
              <a:buChar char="Ø"/>
            </a:pPr>
            <a:r>
              <a:rPr lang="en-US" dirty="0"/>
              <a:t>Work in acute psychiatric hospitals</a:t>
            </a:r>
          </a:p>
          <a:p>
            <a:pPr>
              <a:buFont typeface="Wingdings" pitchFamily="2" charset="2"/>
              <a:buChar char="Ø"/>
            </a:pPr>
            <a:r>
              <a:rPr lang="en-US" dirty="0"/>
              <a:t>In mental health</a:t>
            </a:r>
          </a:p>
          <a:p>
            <a:pPr>
              <a:buFont typeface="Wingdings" pitchFamily="2" charset="2"/>
              <a:buChar char="Ø"/>
            </a:pPr>
            <a:r>
              <a:rPr lang="en-US" dirty="0"/>
              <a:t>In community mental health</a:t>
            </a:r>
          </a:p>
          <a:p>
            <a:pPr>
              <a:buFont typeface="Wingdings" pitchFamily="2" charset="2"/>
              <a:buChar char="Ø"/>
            </a:pPr>
            <a:r>
              <a:rPr lang="en-US" dirty="0"/>
              <a:t>In multidisciplinary team</a:t>
            </a:r>
          </a:p>
        </p:txBody>
      </p:sp>
      <p:sp>
        <p:nvSpPr>
          <p:cNvPr id="2" name="Title 1"/>
          <p:cNvSpPr>
            <a:spLocks noGrp="1"/>
          </p:cNvSpPr>
          <p:nvPr>
            <p:ph type="title"/>
          </p:nvPr>
        </p:nvSpPr>
        <p:spPr/>
        <p:txBody>
          <a:bodyPr>
            <a:normAutofit fontScale="90000"/>
          </a:bodyPr>
          <a:lstStyle/>
          <a:p>
            <a:r>
              <a:rPr lang="en-US" dirty="0"/>
              <a:t>Scope of Psychiatric Social Work</a:t>
            </a:r>
          </a:p>
        </p:txBody>
      </p:sp>
    </p:spTree>
    <p:extLst>
      <p:ext uri="{BB962C8B-B14F-4D97-AF65-F5344CB8AC3E}">
        <p14:creationId xmlns="" xmlns:p14="http://schemas.microsoft.com/office/powerpoint/2010/main" val="3714250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Psychiatric social work has been defined as social work practiced in relation to psychiatry. It indicates the use of social work knowledge, skills and methods in the practice of psychiatry which, in turn, has enriched the field of social work by throwing light on psychiatric implications of personal and social problems.</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extLst>
      <p:ext uri="{BB962C8B-B14F-4D97-AF65-F5344CB8AC3E}">
        <p14:creationId xmlns="" xmlns:p14="http://schemas.microsoft.com/office/powerpoint/2010/main" val="3560611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In psychiatric social work, social case work and psychiatric services are combined for the purpose of treating mental or emotional disturbances. It also helps those patients who, due to emotional disturbances, feel difficulty in adjustment within the society. Thus psychiatric social work is oriented towards the welfare of patients suffering from emotional or mental disorders.</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846856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“A </a:t>
            </a:r>
            <a:r>
              <a:rPr lang="en-US" dirty="0"/>
              <a:t>qualified person who works with mentally disordered people and their families, based in a psychiatric hospital, child guidance clinic, or social services department area team, and who may also be an approved social </a:t>
            </a:r>
            <a:r>
              <a:rPr lang="en-US" dirty="0" smtClean="0"/>
              <a:t>worker.”</a:t>
            </a:r>
            <a:endParaRPr lang="en-US" dirty="0"/>
          </a:p>
          <a:p>
            <a:pPr marL="0" indent="0" algn="just">
              <a:buNone/>
            </a:pPr>
            <a:endParaRPr lang="en-US" dirty="0"/>
          </a:p>
        </p:txBody>
      </p:sp>
      <p:sp>
        <p:nvSpPr>
          <p:cNvPr id="2" name="Title 1"/>
          <p:cNvSpPr>
            <a:spLocks noGrp="1"/>
          </p:cNvSpPr>
          <p:nvPr>
            <p:ph type="title"/>
          </p:nvPr>
        </p:nvSpPr>
        <p:spPr/>
        <p:txBody>
          <a:bodyPr/>
          <a:lstStyle/>
          <a:p>
            <a:r>
              <a:rPr lang="en-US" dirty="0" smtClean="0"/>
              <a:t>Definition</a:t>
            </a:r>
            <a:endParaRPr lang="en-US" dirty="0"/>
          </a:p>
        </p:txBody>
      </p:sp>
    </p:spTree>
    <p:extLst>
      <p:ext uri="{BB962C8B-B14F-4D97-AF65-F5344CB8AC3E}">
        <p14:creationId xmlns="" xmlns:p14="http://schemas.microsoft.com/office/powerpoint/2010/main" val="1441797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r>
              <a:rPr lang="en-US" dirty="0"/>
              <a:t>Began in hospital setting in 1905 – nurse Garnet I. </a:t>
            </a:r>
            <a:r>
              <a:rPr lang="en-US" dirty="0" err="1"/>
              <a:t>Pelton</a:t>
            </a:r>
            <a:r>
              <a:rPr lang="en-US" dirty="0"/>
              <a:t> appointed </a:t>
            </a:r>
            <a:r>
              <a:rPr lang="en-US" dirty="0" smtClean="0"/>
              <a:t>by physician </a:t>
            </a:r>
            <a:r>
              <a:rPr lang="en-US" dirty="0"/>
              <a:t>Richard Cabot </a:t>
            </a:r>
            <a:r>
              <a:rPr lang="en-US"/>
              <a:t>at </a:t>
            </a:r>
            <a:r>
              <a:rPr lang="en-US" smtClean="0"/>
              <a:t>Boston </a:t>
            </a:r>
            <a:r>
              <a:rPr lang="en-US" dirty="0"/>
              <a:t>General Hospital in </a:t>
            </a:r>
            <a:r>
              <a:rPr lang="en-US" dirty="0" smtClean="0"/>
              <a:t>Internal Medicine </a:t>
            </a:r>
            <a:r>
              <a:rPr lang="en-US" dirty="0"/>
              <a:t>Clinic</a:t>
            </a:r>
          </a:p>
          <a:p>
            <a:pPr>
              <a:buFont typeface="Wingdings" pitchFamily="2" charset="2"/>
              <a:buChar char="Ø"/>
            </a:pPr>
            <a:r>
              <a:rPr lang="en-US" dirty="0" smtClean="0"/>
              <a:t>1907 </a:t>
            </a:r>
            <a:r>
              <a:rPr lang="en-US" dirty="0"/>
              <a:t>– </a:t>
            </a:r>
            <a:r>
              <a:rPr lang="en-US" dirty="0" smtClean="0"/>
              <a:t>Social Workers </a:t>
            </a:r>
            <a:r>
              <a:rPr lang="en-US" dirty="0"/>
              <a:t>placed in Neurology clinic of MGH – said to be the </a:t>
            </a:r>
            <a:r>
              <a:rPr lang="en-US" dirty="0" smtClean="0"/>
              <a:t>beginning of </a:t>
            </a:r>
            <a:r>
              <a:rPr lang="en-US" dirty="0"/>
              <a:t>psychiatric Social work</a:t>
            </a:r>
          </a:p>
          <a:p>
            <a:pPr>
              <a:buFont typeface="Wingdings" pitchFamily="2" charset="2"/>
              <a:buChar char="Ø"/>
            </a:pPr>
            <a:r>
              <a:rPr lang="en-US" dirty="0" smtClean="0"/>
              <a:t>No </a:t>
            </a:r>
            <a:r>
              <a:rPr lang="en-US" dirty="0"/>
              <a:t>distinction between MSW and PSW</a:t>
            </a:r>
          </a:p>
        </p:txBody>
      </p:sp>
      <p:sp>
        <p:nvSpPr>
          <p:cNvPr id="2" name="Title 1"/>
          <p:cNvSpPr>
            <a:spLocks noGrp="1"/>
          </p:cNvSpPr>
          <p:nvPr>
            <p:ph type="title"/>
          </p:nvPr>
        </p:nvSpPr>
        <p:spPr/>
        <p:txBody>
          <a:bodyPr>
            <a:normAutofit fontScale="90000"/>
          </a:bodyPr>
          <a:lstStyle/>
          <a:p>
            <a:r>
              <a:rPr lang="en-US" dirty="0"/>
              <a:t>Dates and important events in the history of Psychiatric social work</a:t>
            </a:r>
          </a:p>
        </p:txBody>
      </p:sp>
    </p:spTree>
    <p:extLst>
      <p:ext uri="{BB962C8B-B14F-4D97-AF65-F5344CB8AC3E}">
        <p14:creationId xmlns="" xmlns:p14="http://schemas.microsoft.com/office/powerpoint/2010/main" val="3038588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r>
              <a:rPr lang="en-US" dirty="0"/>
              <a:t>Ida Cannon succeeded Garnet I. </a:t>
            </a:r>
            <a:r>
              <a:rPr lang="en-US" dirty="0" err="1"/>
              <a:t>Pelton</a:t>
            </a:r>
            <a:r>
              <a:rPr lang="en-US" dirty="0"/>
              <a:t> – said – practice from </a:t>
            </a:r>
            <a:r>
              <a:rPr lang="en-US" dirty="0" err="1"/>
              <a:t>Dr’s</a:t>
            </a:r>
            <a:r>
              <a:rPr lang="en-US" dirty="0"/>
              <a:t> office </a:t>
            </a:r>
            <a:r>
              <a:rPr lang="en-US" dirty="0" smtClean="0"/>
              <a:t>to home </a:t>
            </a:r>
            <a:r>
              <a:rPr lang="en-US" dirty="0"/>
              <a:t>visits – diagnosis and treatment.</a:t>
            </a:r>
          </a:p>
          <a:p>
            <a:pPr>
              <a:buFont typeface="Wingdings" pitchFamily="2" charset="2"/>
              <a:buChar char="Ø"/>
            </a:pPr>
            <a:r>
              <a:rPr lang="en-US" dirty="0" smtClean="0"/>
              <a:t> </a:t>
            </a:r>
            <a:r>
              <a:rPr lang="en-US" dirty="0"/>
              <a:t>Speech by Cabot – ‘Hospital and Dispensary </a:t>
            </a:r>
            <a:r>
              <a:rPr lang="en-US" dirty="0" smtClean="0"/>
              <a:t>Social Work’ in </a:t>
            </a:r>
            <a:r>
              <a:rPr lang="en-US" dirty="0"/>
              <a:t>international </a:t>
            </a:r>
            <a:r>
              <a:rPr lang="en-US" dirty="0" smtClean="0"/>
              <a:t>conference of Social Work at </a:t>
            </a:r>
            <a:r>
              <a:rPr lang="en-US" dirty="0"/>
              <a:t>Paris </a:t>
            </a:r>
            <a:r>
              <a:rPr lang="en-US" dirty="0" smtClean="0"/>
              <a:t>in 1928 </a:t>
            </a:r>
            <a:r>
              <a:rPr lang="en-US" dirty="0"/>
              <a:t>– agreed that primary function of </a:t>
            </a:r>
            <a:r>
              <a:rPr lang="en-US" dirty="0" smtClean="0"/>
              <a:t>Social Worker’s </a:t>
            </a:r>
            <a:r>
              <a:rPr lang="en-US" dirty="0"/>
              <a:t>is to teach </a:t>
            </a:r>
            <a:r>
              <a:rPr lang="en-US" dirty="0" err="1"/>
              <a:t>Dr’s</a:t>
            </a:r>
            <a:r>
              <a:rPr lang="en-US" dirty="0"/>
              <a:t> </a:t>
            </a:r>
            <a:r>
              <a:rPr lang="en-US" dirty="0" smtClean="0"/>
              <a:t>and nurses </a:t>
            </a:r>
            <a:r>
              <a:rPr lang="en-US" dirty="0"/>
              <a:t>about the social &amp; psychological aspects of </a:t>
            </a:r>
            <a:r>
              <a:rPr lang="en-US" dirty="0" smtClean="0"/>
              <a:t>disease.</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1030773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a:t>cannon spoke about – the direct treatment role of </a:t>
            </a:r>
            <a:r>
              <a:rPr lang="en-US" dirty="0" smtClean="0"/>
              <a:t>Social Work in health </a:t>
            </a:r>
            <a:r>
              <a:rPr lang="en-US" dirty="0"/>
              <a:t>care, </a:t>
            </a:r>
            <a:r>
              <a:rPr lang="en-US" dirty="0" err="1" smtClean="0"/>
              <a:t>i.e</a:t>
            </a:r>
            <a:r>
              <a:rPr lang="en-US" dirty="0"/>
              <a:t>, removing </a:t>
            </a:r>
            <a:r>
              <a:rPr lang="en-US" dirty="0" smtClean="0"/>
              <a:t>problems </a:t>
            </a:r>
            <a:r>
              <a:rPr lang="en-US" dirty="0"/>
              <a:t>in patients surroundings for </a:t>
            </a:r>
            <a:r>
              <a:rPr lang="en-US" dirty="0" smtClean="0"/>
              <a:t>successful treatment</a:t>
            </a:r>
            <a:endParaRPr lang="en-US" dirty="0"/>
          </a:p>
          <a:p>
            <a:pPr>
              <a:buFont typeface="Wingdings" pitchFamily="2" charset="2"/>
              <a:buChar char="Ø"/>
            </a:pPr>
            <a:r>
              <a:rPr lang="en-US" dirty="0"/>
              <a:t>Cabot spoke about – </a:t>
            </a:r>
            <a:r>
              <a:rPr lang="en-US" dirty="0" smtClean="0"/>
              <a:t>Social Worker’s </a:t>
            </a:r>
            <a:r>
              <a:rPr lang="en-US" dirty="0"/>
              <a:t>a bridge, </a:t>
            </a:r>
            <a:r>
              <a:rPr lang="en-US" dirty="0" err="1" smtClean="0"/>
              <a:t>i.e</a:t>
            </a:r>
            <a:r>
              <a:rPr lang="en-US" dirty="0"/>
              <a:t>, liaison between hospital and patients.</a:t>
            </a:r>
          </a:p>
        </p:txBody>
      </p:sp>
      <p:sp>
        <p:nvSpPr>
          <p:cNvPr id="2" name="Title 1"/>
          <p:cNvSpPr>
            <a:spLocks noGrp="1"/>
          </p:cNvSpPr>
          <p:nvPr>
            <p:ph type="title"/>
          </p:nvPr>
        </p:nvSpPr>
        <p:spPr/>
        <p:txBody>
          <a:bodyPr/>
          <a:lstStyle/>
          <a:p>
            <a:r>
              <a:rPr lang="en-US" dirty="0"/>
              <a:t>Period of Conflict</a:t>
            </a:r>
          </a:p>
        </p:txBody>
      </p:sp>
    </p:spTree>
    <p:extLst>
      <p:ext uri="{BB962C8B-B14F-4D97-AF65-F5344CB8AC3E}">
        <p14:creationId xmlns="" xmlns:p14="http://schemas.microsoft.com/office/powerpoint/2010/main" val="2755153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a:t>Both MSW and PSW same before </a:t>
            </a:r>
            <a:r>
              <a:rPr lang="en-US" dirty="0" smtClean="0"/>
              <a:t>1920</a:t>
            </a:r>
          </a:p>
          <a:p>
            <a:pPr>
              <a:buFont typeface="Wingdings" pitchFamily="2" charset="2"/>
              <a:buChar char="Ø"/>
            </a:pPr>
            <a:r>
              <a:rPr lang="en-US" dirty="0" smtClean="0"/>
              <a:t> </a:t>
            </a:r>
            <a:r>
              <a:rPr lang="en-US" dirty="0"/>
              <a:t>Separation because of Freudian Psychoanalytic concept around </a:t>
            </a:r>
            <a:r>
              <a:rPr lang="en-US" dirty="0" smtClean="0"/>
              <a:t>1920</a:t>
            </a:r>
          </a:p>
          <a:p>
            <a:pPr>
              <a:buFont typeface="Wingdings" pitchFamily="2" charset="2"/>
              <a:buChar char="Ø"/>
            </a:pPr>
            <a:r>
              <a:rPr lang="en-US" dirty="0" smtClean="0"/>
              <a:t>Separation </a:t>
            </a:r>
            <a:r>
              <a:rPr lang="en-US" dirty="0"/>
              <a:t>increased by Mental Hygiene Movement after I world war </a:t>
            </a:r>
            <a:r>
              <a:rPr lang="en-US" dirty="0" smtClean="0"/>
              <a:t>–soldiers </a:t>
            </a:r>
            <a:r>
              <a:rPr lang="en-US" dirty="0"/>
              <a:t>suffered from </a:t>
            </a:r>
            <a:r>
              <a:rPr lang="en-US" dirty="0" smtClean="0"/>
              <a:t>Shell(Bomb) </a:t>
            </a:r>
            <a:r>
              <a:rPr lang="en-US" dirty="0"/>
              <a:t>Shock (now PTSD)</a:t>
            </a:r>
          </a:p>
        </p:txBody>
      </p:sp>
      <p:sp>
        <p:nvSpPr>
          <p:cNvPr id="2" name="Title 1"/>
          <p:cNvSpPr>
            <a:spLocks noGrp="1"/>
          </p:cNvSpPr>
          <p:nvPr>
            <p:ph type="title"/>
          </p:nvPr>
        </p:nvSpPr>
        <p:spPr/>
        <p:txBody>
          <a:bodyPr/>
          <a:lstStyle/>
          <a:p>
            <a:r>
              <a:rPr lang="en-US" dirty="0"/>
              <a:t>Separation of MSW from PSW</a:t>
            </a:r>
          </a:p>
        </p:txBody>
      </p:sp>
    </p:spTree>
    <p:extLst>
      <p:ext uri="{BB962C8B-B14F-4D97-AF65-F5344CB8AC3E}">
        <p14:creationId xmlns="" xmlns:p14="http://schemas.microsoft.com/office/powerpoint/2010/main" val="1497552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r>
              <a:rPr lang="en-US" dirty="0"/>
              <a:t>Abraham </a:t>
            </a:r>
            <a:r>
              <a:rPr lang="en-US" dirty="0" err="1"/>
              <a:t>Flexnor</a:t>
            </a:r>
            <a:r>
              <a:rPr lang="en-US" dirty="0"/>
              <a:t> – stated SW as not a profession</a:t>
            </a:r>
          </a:p>
          <a:p>
            <a:pPr>
              <a:buFont typeface="Wingdings" pitchFamily="2" charset="2"/>
              <a:buChar char="Ø"/>
            </a:pPr>
            <a:r>
              <a:rPr lang="en-US" dirty="0" smtClean="0"/>
              <a:t>Training </a:t>
            </a:r>
            <a:r>
              <a:rPr lang="en-US" dirty="0"/>
              <a:t>school for PSW </a:t>
            </a:r>
            <a:r>
              <a:rPr lang="en-US" dirty="0" smtClean="0"/>
              <a:t>in </a:t>
            </a:r>
            <a:r>
              <a:rPr lang="en-US" dirty="0"/>
              <a:t>Smith College – </a:t>
            </a:r>
            <a:r>
              <a:rPr lang="en-US" dirty="0" smtClean="0"/>
              <a:t>1918. </a:t>
            </a:r>
          </a:p>
          <a:p>
            <a:pPr>
              <a:buFont typeface="Wingdings" pitchFamily="2" charset="2"/>
              <a:buChar char="Ø"/>
            </a:pPr>
            <a:r>
              <a:rPr lang="en-US" dirty="0" smtClean="0"/>
              <a:t>Section </a:t>
            </a:r>
            <a:r>
              <a:rPr lang="en-US" dirty="0"/>
              <a:t>on PSW organized with AAHSW – 1922 (American Association </a:t>
            </a:r>
            <a:r>
              <a:rPr lang="en-US" dirty="0" smtClean="0"/>
              <a:t>of Hospital </a:t>
            </a:r>
            <a:r>
              <a:rPr lang="en-US" dirty="0"/>
              <a:t>SW)</a:t>
            </a:r>
          </a:p>
          <a:p>
            <a:pPr>
              <a:buFont typeface="Wingdings" pitchFamily="2" charset="2"/>
              <a:buChar char="Ø"/>
            </a:pPr>
            <a:r>
              <a:rPr lang="en-US" dirty="0" smtClean="0"/>
              <a:t>After </a:t>
            </a:r>
            <a:r>
              <a:rPr lang="en-US" dirty="0"/>
              <a:t>I and II World War </a:t>
            </a:r>
            <a:r>
              <a:rPr lang="en-US" dirty="0" smtClean="0"/>
              <a:t>Veterans (experts) </a:t>
            </a:r>
            <a:r>
              <a:rPr lang="en-US" dirty="0"/>
              <a:t>Administration (VA) hospitals </a:t>
            </a:r>
            <a:r>
              <a:rPr lang="en-US" dirty="0" smtClean="0"/>
              <a:t>employed both </a:t>
            </a:r>
            <a:r>
              <a:rPr lang="en-US" dirty="0"/>
              <a:t>MSW and PSW</a:t>
            </a:r>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40404269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218</TotalTime>
  <Words>756</Words>
  <Application>Microsoft Office PowerPoint</Application>
  <PresentationFormat>On-screen Show (4:3)</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Psychiatric Social Work</vt:lpstr>
      <vt:lpstr>Introduction</vt:lpstr>
      <vt:lpstr>…Contd.</vt:lpstr>
      <vt:lpstr>Definition</vt:lpstr>
      <vt:lpstr>Dates and important events in the history of Psychiatric social work</vt:lpstr>
      <vt:lpstr>…Contd.</vt:lpstr>
      <vt:lpstr>Period of Conflict</vt:lpstr>
      <vt:lpstr>Separation of MSW from PSW</vt:lpstr>
      <vt:lpstr>…Contd.</vt:lpstr>
      <vt:lpstr> KNOWLEDGE, SKILLS, AND ABILITIES (KSA) </vt:lpstr>
      <vt:lpstr>…Contd.</vt:lpstr>
      <vt:lpstr>…Contd.</vt:lpstr>
      <vt:lpstr>…Contd.</vt:lpstr>
      <vt:lpstr>…Contd.</vt:lpstr>
      <vt:lpstr>Scope of Psychiatric Social 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Psychiatric Social Work</dc:title>
  <dc:creator>abara</dc:creator>
  <cp:lastModifiedBy>Lect</cp:lastModifiedBy>
  <cp:revision>39</cp:revision>
  <dcterms:created xsi:type="dcterms:W3CDTF">2012-03-20T17:45:01Z</dcterms:created>
  <dcterms:modified xsi:type="dcterms:W3CDTF">2015-04-22T04:47:24Z</dcterms:modified>
</cp:coreProperties>
</file>